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60" r:id="rId4"/>
    <p:sldId id="261" r:id="rId5"/>
    <p:sldId id="262" r:id="rId6"/>
    <p:sldId id="263" r:id="rId7"/>
    <p:sldId id="257" r:id="rId8"/>
    <p:sldId id="259" r:id="rId9"/>
    <p:sldId id="25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8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CEE2-E3C8-4E48-8D5A-0CC4853BC752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C131-F0C7-4C8D-97F0-A46F238BA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CEE2-E3C8-4E48-8D5A-0CC4853BC752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C131-F0C7-4C8D-97F0-A46F238BA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CEE2-E3C8-4E48-8D5A-0CC4853BC752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C131-F0C7-4C8D-97F0-A46F238BA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CEE2-E3C8-4E48-8D5A-0CC4853BC752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C131-F0C7-4C8D-97F0-A46F238BA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CEE2-E3C8-4E48-8D5A-0CC4853BC752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C131-F0C7-4C8D-97F0-A46F238BA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CEE2-E3C8-4E48-8D5A-0CC4853BC752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C131-F0C7-4C8D-97F0-A46F238BA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CEE2-E3C8-4E48-8D5A-0CC4853BC752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C131-F0C7-4C8D-97F0-A46F238BA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CEE2-E3C8-4E48-8D5A-0CC4853BC752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C131-F0C7-4C8D-97F0-A46F238BA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CEE2-E3C8-4E48-8D5A-0CC4853BC752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C131-F0C7-4C8D-97F0-A46F238BA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CEE2-E3C8-4E48-8D5A-0CC4853BC752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C131-F0C7-4C8D-97F0-A46F238BA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CEE2-E3C8-4E48-8D5A-0CC4853BC752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C131-F0C7-4C8D-97F0-A46F238BA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4CEE2-E3C8-4E48-8D5A-0CC4853BC752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EC131-F0C7-4C8D-97F0-A46F238BA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emf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jpeg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2842" y="1219200"/>
            <a:ext cx="69943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92D050"/>
                </a:solidFill>
              </a:rPr>
              <a:t>Implementing  and Putting</a:t>
            </a:r>
          </a:p>
          <a:p>
            <a:pPr algn="ctr"/>
            <a:r>
              <a:rPr lang="en-US" sz="4000" b="1" dirty="0" smtClean="0">
                <a:solidFill>
                  <a:srgbClr val="92D050"/>
                </a:solidFill>
              </a:rPr>
              <a:t>Student Notebooks into Action!</a:t>
            </a:r>
            <a:endParaRPr lang="en-US" sz="4000" b="1" dirty="0">
              <a:solidFill>
                <a:srgbClr val="92D050"/>
              </a:solidFill>
            </a:endParaRPr>
          </a:p>
        </p:txBody>
      </p:sp>
      <p:pic>
        <p:nvPicPr>
          <p:cNvPr id="22530" name="Picture 2" descr="C:\Users\squinter\Pictures\fall carnival activity 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91818"/>
            <a:ext cx="4381005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951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encrypted-tbn2.gstatic.com/images?q=tbn:ANd9GcSNpupcnGvd1cY9iDaCwVLBavQqsUMuMdDBkZO_eKhF_OjXJ71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363339"/>
            <a:ext cx="2676525" cy="1714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947916"/>
            <a:ext cx="8305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Students who are engaged are involved but not all </a:t>
            </a:r>
            <a:r>
              <a:rPr lang="en-US" sz="2000" dirty="0" smtClean="0"/>
              <a:t>students who are involved are engaged</a:t>
            </a:r>
            <a:r>
              <a:rPr lang="en-US" dirty="0" smtClean="0"/>
              <a:t>. The most critical difference between students who are engaged and those who are not is the way they relate to the situation or task at hand. </a:t>
            </a:r>
          </a:p>
          <a:p>
            <a:r>
              <a:rPr lang="en-US" dirty="0" smtClean="0"/>
              <a:t> (Engaging Students by Phillip </a:t>
            </a:r>
            <a:r>
              <a:rPr lang="en-US" dirty="0" err="1" smtClean="0"/>
              <a:t>Schlechty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24100" y="2209800"/>
            <a:ext cx="441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5 Ways a Student might respond to  a learning task:</a:t>
            </a:r>
          </a:p>
          <a:p>
            <a:r>
              <a:rPr lang="en-US" dirty="0"/>
              <a:t>	</a:t>
            </a:r>
            <a:r>
              <a:rPr lang="en-US" dirty="0" smtClean="0"/>
              <a:t>1. Authentic engagement</a:t>
            </a:r>
          </a:p>
          <a:p>
            <a:r>
              <a:rPr lang="en-US" dirty="0"/>
              <a:t>	</a:t>
            </a:r>
            <a:r>
              <a:rPr lang="en-US" dirty="0" smtClean="0"/>
              <a:t>2. Ritual engagement</a:t>
            </a:r>
          </a:p>
          <a:p>
            <a:r>
              <a:rPr lang="en-US" dirty="0" smtClean="0"/>
              <a:t>	3. Passive compliance</a:t>
            </a:r>
          </a:p>
          <a:p>
            <a:r>
              <a:rPr lang="en-US" dirty="0"/>
              <a:t>	</a:t>
            </a:r>
            <a:r>
              <a:rPr lang="en-US" dirty="0" smtClean="0"/>
              <a:t>4. </a:t>
            </a:r>
            <a:r>
              <a:rPr lang="en-US" dirty="0" err="1" smtClean="0"/>
              <a:t>Retreatism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5. Rebellion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3048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Student Buy IN</a:t>
            </a:r>
            <a:endParaRPr lang="en-US" sz="3600" b="1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482" name="Picture 2" descr="C:\Users\squinter\Pictures\fas annalic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771" y="3657600"/>
            <a:ext cx="4008507" cy="299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506720"/>
              </p:ext>
            </p:extLst>
          </p:nvPr>
        </p:nvGraphicFramePr>
        <p:xfrm>
          <a:off x="228601" y="0"/>
          <a:ext cx="8686799" cy="6705600"/>
        </p:xfrm>
        <a:graphic>
          <a:graphicData uri="http://schemas.openxmlformats.org/drawingml/2006/table">
            <a:tbl>
              <a:tblPr/>
              <a:tblGrid>
                <a:gridCol w="2193687"/>
                <a:gridCol w="1924969"/>
                <a:gridCol w="2110628"/>
                <a:gridCol w="2457515"/>
              </a:tblGrid>
              <a:tr h="67056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Healthy &amp; Safe </a:t>
                      </a:r>
                      <a:r>
                        <a:rPr lang="en-US" sz="1000" b="1" dirty="0" smtClean="0">
                          <a:latin typeface="Calibri"/>
                          <a:ea typeface="Calibri"/>
                          <a:cs typeface="Times New Roman"/>
                        </a:rPr>
                        <a:t>Environment </a:t>
                      </a: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for Children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6.2 Employ strategies designed to meet children’s hygiene needs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6.3 Employ safety practices to minimize hazards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6.4 Demonstrate basic first aids skills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6.5 Care for children during illness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6.6 Evaluate child care services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Lucida Handwriting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  <a:latin typeface="Lucida Handwriting"/>
                          <a:ea typeface="Calibri"/>
                          <a:cs typeface="Times New Roman"/>
                        </a:rPr>
                        <a:t>Project: First Aid Kits  &amp; CPR training</a:t>
                      </a:r>
                      <a:endParaRPr lang="en-US" sz="1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Self </a:t>
                      </a:r>
                      <a:r>
                        <a:rPr lang="en-US" sz="1000" b="1" dirty="0" smtClean="0">
                          <a:latin typeface="Calibri"/>
                          <a:ea typeface="Calibri"/>
                          <a:cs typeface="Times New Roman"/>
                        </a:rPr>
                        <a:t>Formation</a:t>
                      </a:r>
                      <a:endParaRPr lang="en-US" sz="1000" b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Assess 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personal 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development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Analyze 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factors contributing to the development of self within the 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family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Analyze 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self esteem and its 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effects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Develop 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a plan to achieve personal </a:t>
                      </a:r>
                      <a:r>
                        <a:rPr lang="en-US" sz="1000" dirty="0" err="1" smtClean="0">
                          <a:latin typeface="Calibri"/>
                          <a:ea typeface="Calibri"/>
                          <a:cs typeface="Times New Roman"/>
                        </a:rPr>
                        <a:t>goalsManage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stressful 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situations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Human 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Anatomy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endParaRPr lang="en-US" sz="1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b="1" dirty="0" smtClean="0">
                          <a:latin typeface="Calibri"/>
                          <a:ea typeface="Calibri"/>
                          <a:cs typeface="Times New Roman"/>
                        </a:rPr>
                        <a:t>Economic </a:t>
                      </a: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Independence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8.2 Identify traditional and non traditional occupational options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8.3 Assess career interest and skills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8.4 Develop a career plan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latin typeface="Lucida Handwriting"/>
                          <a:ea typeface="Calibri"/>
                          <a:cs typeface="Times New Roman"/>
                        </a:rPr>
                        <a:t>Special Event: NMSU /DACC field trip- Career </a:t>
                      </a:r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Lucida Handwriting"/>
                          <a:ea typeface="Calibri"/>
                          <a:cs typeface="Times New Roman"/>
                        </a:rPr>
                        <a:t>Academy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Times New Roman"/>
                        </a:rPr>
                        <a:t>UNITS done every semester: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Times New Roman"/>
                        </a:rPr>
                        <a:t>Individualized Units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900" b="1" dirty="0" err="1">
                          <a:latin typeface="Calibri"/>
                          <a:ea typeface="Calibri"/>
                          <a:cs typeface="Times New Roman"/>
                        </a:rPr>
                        <a:t>Pregnancy,Wellness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Times New Roman"/>
                        </a:rPr>
                        <a:t>,&amp; PrenatalCare</a:t>
                      </a:r>
                      <a:r>
                        <a:rPr lang="en-US" sz="900" dirty="0">
                          <a:latin typeface="Calibri"/>
                          <a:ea typeface="Calibri"/>
                          <a:cs typeface="Times New Roman"/>
                        </a:rPr>
                        <a:t>2.1,2.2,2.3,2.5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Times New Roman"/>
                        </a:rPr>
                        <a:t>Postpartum &amp; Neonatal Care</a:t>
                      </a:r>
                      <a:r>
                        <a:rPr lang="en-US" sz="900" dirty="0">
                          <a:latin typeface="Calibri"/>
                          <a:ea typeface="Calibri"/>
                          <a:cs typeface="Times New Roman"/>
                        </a:rPr>
                        <a:t>3.1,3.2,3.3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Times New Roman"/>
                        </a:rPr>
                        <a:t>STD’s</a:t>
                      </a:r>
                      <a:r>
                        <a:rPr lang="en-US" sz="900" dirty="0">
                          <a:latin typeface="Calibri"/>
                          <a:ea typeface="Calibri"/>
                          <a:cs typeface="Times New Roman"/>
                        </a:rPr>
                        <a:t>2.4, 7.11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900" b="1" dirty="0" err="1">
                          <a:latin typeface="Calibri"/>
                          <a:ea typeface="Calibri"/>
                          <a:cs typeface="Times New Roman"/>
                        </a:rPr>
                        <a:t>BirthControl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Times New Roman"/>
                        </a:rPr>
                        <a:t>/Sexual decisions</a:t>
                      </a:r>
                      <a:r>
                        <a:rPr lang="en-US" sz="900" dirty="0">
                          <a:latin typeface="Calibri"/>
                          <a:ea typeface="Calibri"/>
                          <a:cs typeface="Times New Roman"/>
                        </a:rPr>
                        <a:t> 3.4, </a:t>
                      </a:r>
                      <a:r>
                        <a:rPr lang="en-US" sz="900" dirty="0" smtClean="0">
                          <a:latin typeface="Calibri"/>
                          <a:ea typeface="Calibri"/>
                          <a:cs typeface="Times New Roman"/>
                        </a:rPr>
                        <a:t>7.12,7.13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Times New Roman"/>
                        </a:rPr>
                        <a:t>Projects done once/yr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latin typeface="Lucida Handwriting"/>
                          <a:ea typeface="Calibri"/>
                          <a:cs typeface="Times New Roman"/>
                        </a:rPr>
                        <a:t>Special Events: Fall &amp; Spring Carnival </a:t>
                      </a:r>
                      <a:endParaRPr lang="en-US" sz="9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Times New Roman"/>
                        </a:rPr>
                        <a:t>Fetal Alcohol Syndrome Training with Jerome 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900" dirty="0">
                          <a:latin typeface="Lucida Handwriting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latin typeface="Lucida Handwriting"/>
                          <a:ea typeface="Calibri"/>
                          <a:cs typeface="Times New Roman"/>
                        </a:rPr>
                        <a:t>Project: Teen Panel Presentations: Field trip to Middle school to present</a:t>
                      </a:r>
                      <a:endParaRPr lang="en-US" sz="9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940" marR="25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Parenting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4.1 Analyze attitudes and expectations of parenthood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4.2 Identify parenting roles, rights, and responsibilities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4.3 Identify strategies for meeting the challenges of parenting children with special needs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4.4 Analyze legal issues related to parenthood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Lucida Handwriting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  <a:latin typeface="Lucida Handwriting"/>
                          <a:ea typeface="Calibri"/>
                          <a:cs typeface="Times New Roman"/>
                        </a:rPr>
                        <a:t>Project: memory boxes, Scrapbooks</a:t>
                      </a:r>
                      <a:endParaRPr lang="en-US" sz="1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Healthy &amp; Safe Environment for Children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6.7 Discipline techniques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6.8 Develop strategies for establishing cooperative parenting environments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Child Development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5.7 Respond to specific parenting challenges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5.8 Employ communication skills in guiding young children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Relationships &amp; Social Support Systems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7.5 Analyze factors related to child abuse and neglect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7.6 Assess dynamics of domestic abuse</a:t>
                      </a:r>
                      <a:endParaRPr lang="en-US" sz="1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latin typeface="Lucida Handwriting"/>
                          <a:ea typeface="Calibri"/>
                          <a:cs typeface="Times New Roman"/>
                        </a:rPr>
                        <a:t>*Project: Quilt</a:t>
                      </a:r>
                      <a:endParaRPr lang="en-US" sz="1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940" marR="25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Relationships &amp; Social Support Systems (Use a Novel)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7.1 Maintain friendships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7.2 Identify characteristics of healthy partner relationships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7.3 Analyze factors related to marriage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7.4 Analyze factors affecting families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7.7 Assess dynamics of sexual abuse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7.8 Manage conflict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7.9 Investigate family legal issues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7.10 Employ strategies designed to meet the basic needs of a teen parenting family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Lucida Handwriting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  <a:latin typeface="Lucida Handwriting"/>
                          <a:ea typeface="Calibri"/>
                          <a:cs typeface="Times New Roman"/>
                        </a:rPr>
                        <a:t>Project: Community Project- Casa de Pellegrino’s,</a:t>
                      </a:r>
                      <a:r>
                        <a:rPr lang="es-US" sz="1000" dirty="0">
                          <a:solidFill>
                            <a:srgbClr val="FF0000"/>
                          </a:solidFill>
                          <a:latin typeface="Lucida Handwriting"/>
                          <a:ea typeface="Calibri"/>
                          <a:cs typeface="Times New Roman"/>
                        </a:rPr>
                        <a:t>La Casa, La </a:t>
                      </a:r>
                      <a:r>
                        <a:rPr lang="es-US" sz="1000" dirty="0" err="1">
                          <a:solidFill>
                            <a:srgbClr val="FF0000"/>
                          </a:solidFill>
                          <a:latin typeface="Lucida Handwriting"/>
                          <a:ea typeface="Calibri"/>
                          <a:cs typeface="Times New Roman"/>
                        </a:rPr>
                        <a:t>Pinon</a:t>
                      </a:r>
                      <a:endParaRPr lang="en-US" sz="1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Economic Independence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8.1 Assess School to work needs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8.5 Manage family income and expenses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8.6 Assess savings, checking, credit options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8.7 Define equitable roles, rights and responsibility in the school and workplace</a:t>
                      </a:r>
                    </a:p>
                    <a:p>
                      <a:pPr marL="228600" marR="0" algn="just">
                        <a:spcBef>
                          <a:spcPts val="0"/>
                        </a:spcBef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Employability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9.1Developa job search plan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9.2 Apply communication skills employment search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9.3 Demonstrate interview skills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9.4 Employ strategies designed to meet responsibilities a working parents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9.5 Develop time mgmt plan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9.6 Identify behaviors required to be successful in school and work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Lucida Handwriting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  <a:latin typeface="Lucida Handwriting"/>
                          <a:ea typeface="Calibri"/>
                          <a:cs typeface="Times New Roman"/>
                        </a:rPr>
                        <a:t>Project: Career Portfolio-personal stick drives with resume, awards, etc.</a:t>
                      </a:r>
                      <a:endParaRPr lang="en-US" sz="1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940" marR="25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Child Development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5.1 Set goals to meet child’s dependency needs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5.2 Recognize parental roles in overall child’s development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5.3 Enhance children’s physical growth and development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5.4 Enhance children’s social development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5.5 Enhance children’s emotional development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5.6 Enhance children’s intellectual development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latin typeface="Lucida Handwriting"/>
                          <a:ea typeface="Calibri"/>
                          <a:cs typeface="Times New Roman"/>
                        </a:rPr>
                        <a:t>Project: Stuffed animal./Parent written children’s book personalized/Hanging Growth </a:t>
                      </a:r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Lucida Handwriting"/>
                          <a:ea typeface="Calibri"/>
                          <a:cs typeface="Times New Roman"/>
                        </a:rPr>
                        <a:t>chart/ book bags</a:t>
                      </a:r>
                      <a:endParaRPr lang="en-US" sz="1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Healthy &amp; Safe Environment for Children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6.1 Employ strategies designed to meet the nutritional needs of infants and children (use Mommy I’m Hungry)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Lucida Handwriting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  <a:latin typeface="Lucida Handwriting"/>
                          <a:ea typeface="Calibri"/>
                          <a:cs typeface="Times New Roman"/>
                        </a:rPr>
                        <a:t>Project: Personalized children’s cookbook</a:t>
                      </a:r>
                      <a:endParaRPr lang="en-US" sz="1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Process Skills (Use a Novel)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42950" marR="0" lvl="1" indent="-285750" algn="l">
                        <a:spcBef>
                          <a:spcPts val="0"/>
                        </a:spcBef>
                        <a:buFont typeface="+mj-lt"/>
                        <a:buAutoNum type="arabicPeriod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Manage work and family responsibilities for the well being of self and others</a:t>
                      </a:r>
                    </a:p>
                    <a:p>
                      <a:pPr marL="742950" marR="0" lvl="1" indent="-285750" algn="l">
                        <a:spcBef>
                          <a:spcPts val="0"/>
                        </a:spcBef>
                        <a:buFont typeface="+mj-lt"/>
                        <a:buAutoNum type="arabicPeriod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Apply the problem solving process to personal and family problems for the well being of self and others</a:t>
                      </a:r>
                    </a:p>
                    <a:p>
                      <a:pPr marL="742950" marR="0" lvl="1" indent="-285750" algn="l">
                        <a:spcBef>
                          <a:spcPts val="0"/>
                        </a:spcBef>
                        <a:buFont typeface="+mj-lt"/>
                        <a:buAutoNum type="arabicPeriod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Relate to others in positive, caring ways</a:t>
                      </a:r>
                    </a:p>
                    <a:p>
                      <a:pPr marL="742950" marR="0" lvl="1" indent="-285750" algn="l">
                        <a:spcBef>
                          <a:spcPts val="0"/>
                        </a:spcBef>
                        <a:buFont typeface="+mj-lt"/>
                        <a:buAutoNum type="arabicPeriod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Assume leadership role as a responsible family member and citizen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Lucida Handwriting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  <a:latin typeface="Lucida Handwriting"/>
                          <a:ea typeface="Calibri"/>
                          <a:cs typeface="Times New Roman"/>
                        </a:rPr>
                        <a:t>Project: community service Mesilla Elem tutoring/ Santa Fe Legislation field </a:t>
                      </a:r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Lucida Handwriting"/>
                          <a:ea typeface="Calibri"/>
                          <a:cs typeface="Times New Roman"/>
                        </a:rPr>
                        <a:t>trip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Lucida Handwriting"/>
                          <a:ea typeface="Calibri"/>
                          <a:cs typeface="Times New Roman"/>
                        </a:rPr>
                        <a:t>Puppet shows to </a:t>
                      </a:r>
                      <a:r>
                        <a:rPr lang="en-US" sz="1000" dirty="0" err="1" smtClean="0">
                          <a:solidFill>
                            <a:srgbClr val="FF0000"/>
                          </a:solidFill>
                          <a:latin typeface="Lucida Handwriting"/>
                          <a:ea typeface="Calibri"/>
                          <a:cs typeface="Times New Roman"/>
                        </a:rPr>
                        <a:t>elem</a:t>
                      </a:r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Lucida Handwriting"/>
                          <a:ea typeface="Calibri"/>
                          <a:cs typeface="Times New Roman"/>
                        </a:rPr>
                        <a:t> schools</a:t>
                      </a:r>
                      <a:endParaRPr lang="en-US" sz="1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940" marR="25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981200" y="307975"/>
          <a:ext cx="5807074" cy="6541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Document" r:id="rId3" imgW="7446374" imgH="8393528" progId="Word.Document.12">
                  <p:embed/>
                </p:oleObj>
              </mc:Choice>
              <mc:Fallback>
                <p:oleObj name="Document" r:id="rId3" imgW="7446374" imgH="8393528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07975"/>
                        <a:ext cx="5807074" cy="65411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0629" y="1938048"/>
            <a:ext cx="1858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Fall Unit Schedule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733" y="262606"/>
            <a:ext cx="6167438" cy="72733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How To Encourage Creativity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0689" y="3151973"/>
            <a:ext cx="3636603" cy="143827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dirty="0" smtClean="0"/>
              <a:t>Incorporate activities  into your curriculum  for the year which are aligned with your units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4648200"/>
            <a:ext cx="2736850" cy="204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96" y="4590247"/>
            <a:ext cx="2809875" cy="210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" y="4569359"/>
            <a:ext cx="2468563" cy="185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" y="3048000"/>
            <a:ext cx="2647631" cy="19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566" y="4767786"/>
            <a:ext cx="2336249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 descr="E:\DCIM\103KC195\puppet show 1\103_00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684" y="3416936"/>
            <a:ext cx="2153919" cy="161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squinter\Pictures\baby massage onat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624" y="1646038"/>
            <a:ext cx="2356208" cy="176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squinter\Pictures\carnival parade 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71" y="1001972"/>
            <a:ext cx="2727729" cy="204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C:\Users\squinter\Pictures\family bowlin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264" y="1055747"/>
            <a:ext cx="2672242" cy="19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C:\Users\squinter\Pictures\fas alfre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125" y="152641"/>
            <a:ext cx="2642580" cy="197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795" y="381000"/>
            <a:ext cx="64008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How to Encourage Creativity 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9600" y="1668379"/>
            <a:ext cx="4267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Design </a:t>
            </a:r>
            <a:r>
              <a:rPr lang="en-US" sz="2800" dirty="0"/>
              <a:t>Meaningful Projects!  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/>
              <a:t>Encourage </a:t>
            </a:r>
            <a:r>
              <a:rPr lang="en-US" sz="2800" dirty="0" smtClean="0"/>
              <a:t>student </a:t>
            </a:r>
            <a:r>
              <a:rPr lang="en-US" sz="2800" dirty="0"/>
              <a:t>generated ideas but can also be teacher generated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554783"/>
              </p:ext>
            </p:extLst>
          </p:nvPr>
        </p:nvGraphicFramePr>
        <p:xfrm>
          <a:off x="5867400" y="4238124"/>
          <a:ext cx="31400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" name="Acrobat Document" r:id="rId3" imgW="5829103" imgH="7543564" progId="AcroExch.Document.11">
                  <p:embed/>
                </p:oleObj>
              </mc:Choice>
              <mc:Fallback>
                <p:oleObj name="Acrobat Document" r:id="rId3" imgW="5829103" imgH="754356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67400" y="4238124"/>
                        <a:ext cx="31400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836759"/>
              </p:ext>
            </p:extLst>
          </p:nvPr>
        </p:nvGraphicFramePr>
        <p:xfrm>
          <a:off x="152400" y="4343400"/>
          <a:ext cx="31400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1" name="Acrobat Document" r:id="rId5" imgW="5829103" imgH="7543564" progId="AcroExch.Document.11">
                  <p:embed/>
                </p:oleObj>
              </mc:Choice>
              <mc:Fallback>
                <p:oleObj name="Acrobat Document" r:id="rId5" imgW="5829103" imgH="754356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" y="4343400"/>
                        <a:ext cx="31400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559692"/>
              </p:ext>
            </p:extLst>
          </p:nvPr>
        </p:nvGraphicFramePr>
        <p:xfrm>
          <a:off x="2849562" y="4419600"/>
          <a:ext cx="31400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2" name="Acrobat Document" r:id="rId7" imgW="5829103" imgH="7543564" progId="AcroExch.Document.11">
                  <p:embed/>
                </p:oleObj>
              </mc:Choice>
              <mc:Fallback>
                <p:oleObj name="Acrobat Document" r:id="rId7" imgW="5829103" imgH="754356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49562" y="4419600"/>
                        <a:ext cx="31400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5" name="Picture 11" descr="C:\Users\squinter\Pictures\book bag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62" y="1143000"/>
            <a:ext cx="4088938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1303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06425" y="1439863"/>
          <a:ext cx="7689850" cy="483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Document" r:id="rId3" imgW="5942845" imgH="3738591" progId="Word.Document.12">
                  <p:embed/>
                </p:oleObj>
              </mc:Choice>
              <mc:Fallback>
                <p:oleObj name="Document" r:id="rId3" imgW="5942845" imgH="3738591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1439863"/>
                        <a:ext cx="7689850" cy="483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AutoShape 4" descr="Image result for clipart student working"/>
          <p:cNvSpPr>
            <a:spLocks noChangeAspect="1" noChangeArrowheads="1"/>
          </p:cNvSpPr>
          <p:nvPr/>
        </p:nvSpPr>
        <p:spPr bwMode="auto">
          <a:xfrm>
            <a:off x="155575" y="-411163"/>
            <a:ext cx="866775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Image result for clipart student working"/>
          <p:cNvSpPr>
            <a:spLocks noChangeAspect="1" noChangeArrowheads="1"/>
          </p:cNvSpPr>
          <p:nvPr/>
        </p:nvSpPr>
        <p:spPr bwMode="auto">
          <a:xfrm>
            <a:off x="155575" y="-411163"/>
            <a:ext cx="866775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https://encrypted-tbn1.gstatic.com/images?q=tbn:ANd9GcRom3KrinH_4MtbphrDfjpGlinSoZmJ7qaDm2_WC8d5FMI_Mohf5YbK-yO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267200"/>
            <a:ext cx="2085975" cy="21907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46516" y="762000"/>
            <a:ext cx="8004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2D050"/>
                </a:solidFill>
              </a:rPr>
              <a:t>How to Manage time to utilize notebooks &amp; grading</a:t>
            </a:r>
            <a:r>
              <a:rPr lang="en-US" sz="2800" dirty="0" smtClean="0"/>
              <a:t>!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http://www.lake.k12.fl.us/cms/lib05/FL01000799/Centricity/Domain/863/student_clipa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2728348" cy="16097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71800" y="12192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Cooperative work is ideal to incorporate into your GRADS class.  Allow returning GRADS students to become peer mentors for new students.  Really encourages a strong bond among your students which then drives your class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4543" y="373380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 Notebooks can be kept in a </a:t>
            </a:r>
            <a:r>
              <a:rPr lang="en-US" dirty="0" smtClean="0"/>
              <a:t>binder, </a:t>
            </a:r>
            <a:r>
              <a:rPr lang="en-US" dirty="0"/>
              <a:t>hanging folder crate or E- Portfolio (uses digital archive documents)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 add </a:t>
            </a:r>
            <a:r>
              <a:rPr lang="en-US" dirty="0" smtClean="0"/>
              <a:t>work to </a:t>
            </a:r>
            <a:r>
              <a:rPr lang="en-US" dirty="0"/>
              <a:t>their notebook </a:t>
            </a:r>
            <a:r>
              <a:rPr lang="en-US" dirty="0" smtClean="0"/>
              <a:t>as they work in a unit </a:t>
            </a:r>
            <a:r>
              <a:rPr lang="en-US" dirty="0"/>
              <a:t>of </a:t>
            </a:r>
            <a:r>
              <a:rPr lang="en-US" dirty="0" smtClean="0"/>
              <a:t>study</a:t>
            </a:r>
            <a:r>
              <a:rPr lang="en-US" dirty="0"/>
              <a:t>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Weekly, monthly or at end of unit, have students do a reflection of work checking off what was covered on GRADS competency page for the unit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(</a:t>
            </a:r>
            <a:r>
              <a:rPr lang="en-US" dirty="0"/>
              <a:t>great way to review for end of unit exam or quiz)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731690"/>
            <a:ext cx="1948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</a:rPr>
              <a:t>Some Tips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27432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Include in your syllabus your weights for everything you assign :  ex. Quiz 10%, projects 20% participation 30% 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4038600"/>
            <a:ext cx="2103437" cy="15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amilia Quintero\Downloads\grads ppt stu notebook presentation 2014\iphone 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667000"/>
            <a:ext cx="4953931" cy="36276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4029" y="381000"/>
            <a:ext cx="761999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OUR ULTIMATE OBJECTIVE</a:t>
            </a:r>
            <a:r>
              <a:rPr lang="en-US" sz="2400" dirty="0" smtClean="0"/>
              <a:t>: To equip our GRADS students with “Dual </a:t>
            </a:r>
            <a:r>
              <a:rPr lang="en-US" sz="2400" dirty="0" smtClean="0"/>
              <a:t>Role Skills</a:t>
            </a:r>
            <a:r>
              <a:rPr lang="en-US" sz="2400" dirty="0" smtClean="0"/>
              <a:t>” upon Graduation.    </a:t>
            </a:r>
            <a:endParaRPr lang="en-US" sz="2400" dirty="0"/>
          </a:p>
          <a:p>
            <a:endParaRPr lang="en-US" dirty="0"/>
          </a:p>
          <a:p>
            <a:r>
              <a:rPr lang="en-US" sz="2400" dirty="0" smtClean="0"/>
              <a:t>*Dual Role Skills</a:t>
            </a:r>
            <a:r>
              <a:rPr lang="en-US" sz="2400" dirty="0" smtClean="0"/>
              <a:t>:  Resources, tools, and the knowledge necessary to </a:t>
            </a:r>
            <a:r>
              <a:rPr lang="en-US" sz="2400" dirty="0" smtClean="0"/>
              <a:t>become </a:t>
            </a:r>
            <a:r>
              <a:rPr lang="en-US" sz="2400" dirty="0" smtClean="0"/>
              <a:t>a successful student </a:t>
            </a:r>
            <a:r>
              <a:rPr lang="en-US" sz="2400" b="1" dirty="0" smtClean="0"/>
              <a:t>AND</a:t>
            </a:r>
            <a:r>
              <a:rPr lang="en-US" sz="2400" dirty="0" smtClean="0"/>
              <a:t> </a:t>
            </a:r>
            <a:r>
              <a:rPr lang="en-US" sz="2400" dirty="0" smtClean="0"/>
              <a:t>parent</a:t>
            </a:r>
            <a:r>
              <a:rPr lang="en-US" sz="2400" dirty="0"/>
              <a:t>!</a:t>
            </a:r>
            <a:endParaRPr lang="en-US" sz="2400" dirty="0"/>
          </a:p>
        </p:txBody>
      </p:sp>
    </p:spTree>
  </p:cSld>
  <p:clrMapOvr>
    <a:masterClrMapping/>
  </p:clrMapOvr>
  <p:transition spd="slow" advTm="3619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889</Words>
  <Application>Microsoft Office PowerPoint</Application>
  <PresentationFormat>On-screen Show (4:3)</PresentationFormat>
  <Paragraphs>121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Document</vt:lpstr>
      <vt:lpstr>Acrobat Document</vt:lpstr>
      <vt:lpstr>PowerPoint Presentation</vt:lpstr>
      <vt:lpstr>PowerPoint Presentation</vt:lpstr>
      <vt:lpstr>PowerPoint Presentation</vt:lpstr>
      <vt:lpstr>PowerPoint Presentation</vt:lpstr>
      <vt:lpstr>How To Encourage Creativity </vt:lpstr>
      <vt:lpstr>How to Encourage Creativity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Familia Quintero</dc:creator>
  <cp:lastModifiedBy>admin</cp:lastModifiedBy>
  <cp:revision>25</cp:revision>
  <dcterms:created xsi:type="dcterms:W3CDTF">2014-09-30T00:11:17Z</dcterms:created>
  <dcterms:modified xsi:type="dcterms:W3CDTF">2014-09-30T21:29:05Z</dcterms:modified>
</cp:coreProperties>
</file>